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7010400" cy="92360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">
          <p15:clr>
            <a:srgbClr val="A4A3A4"/>
          </p15:clr>
        </p15:guide>
        <p15:guide id="2" pos="2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" orient="horz"/>
        <p:guide pos="25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learning experiences in this unit prepare students for the mastery of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Expectations</a:t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Develop and use a model to illustrate the hierarchical organization of interacting systems that provide specific functions within multicellular organisms.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and conduct an investigation to provide evidence that feedback mechanisms maintain homeostasis.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Design a solution to a complex real-world problem by breaking it down into smaller, more manageable problems that can be solved through engineering.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a solution to a complex real-world problem based on prioritized criteria and trade-offs that account for a range of constraints, including cost, safety, reliability, and aesthetics, as well as possible social, cultural, and environmental impacts.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2" name="Google Shape;112;p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12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13" name="Google Shape;213;p12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2" name="Google Shape;222;p1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3" name="Google Shape;223;p1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24" name="Google Shape;224;p1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p1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1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34" name="Google Shape;234;p1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p1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1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45" name="Google Shape;245;p1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5" name="Google Shape;255;p1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1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57" name="Google Shape;257;p1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6" name="Google Shape;266;p1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7" name="Google Shape;267;p1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68" name="Google Shape;268;p1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8" name="Google Shape;278;p1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80" name="Google Shape;280;p1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p1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1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92" name="Google Shape;292;p1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0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Google Shape;302;p20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20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04" name="Google Shape;304;p20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1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p21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1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16" name="Google Shape;316;p21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Lesson Objective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use models to illustrate the relationships between components of living and nonliving systems.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1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9" name="Google Shape;119;p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2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6" name="Google Shape;326;p22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22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28" name="Google Shape;328;p22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7" name="Google Shape;337;p2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39" name="Google Shape;339;p2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:notes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4:notes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32" name="Google Shape;132;p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44" name="Google Shape;144;p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55" name="Google Shape;155;p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67" name="Google Shape;167;p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79" name="Google Shape;179;p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10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90" name="Google Shape;190;p10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9" name="Google Shape;199;p11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11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01" name="Google Shape;201;p11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  <a:defRPr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1pPr>
            <a:lvl2pPr indent="-355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Cambria"/>
                <a:ea typeface="Cambria"/>
                <a:cs typeface="Cambria"/>
                <a:sym typeface="Cambria"/>
              </a:defRPr>
            </a:lvl2pPr>
            <a:lvl3pPr indent="-355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3pPr>
            <a:lvl4pPr indent="-355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  <a:defRPr>
                <a:latin typeface="Cambria"/>
                <a:ea typeface="Cambria"/>
                <a:cs typeface="Cambria"/>
                <a:sym typeface="Cambria"/>
              </a:defRPr>
            </a:lvl4pPr>
            <a:lvl5pPr indent="-355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Cambria"/>
                <a:ea typeface="Cambria"/>
                <a:cs typeface="Cambria"/>
                <a:sym typeface="Cambria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Golden" showMasterSp="0">
  <p:cSld name="1_Divider Golde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2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rinter-friendly" showMasterSp="0">
  <p:cSld name="Divider printer-friend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3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Dark Background" showMasterSp="0">
  <p:cSld name="1_Divider Dark Background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4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 showMasterSp="0">
  <p:cSld name="Divider Purp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Fuschia" showMasterSp="0">
  <p:cSld name="Divider Fuschia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rgbClr val="CE3D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 showMasterSp="0">
  <p:cSld name="Divider Blue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7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Red" showMasterSp="0">
  <p:cSld name="Divider Re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Yellow Green" showMasterSp="0">
  <p:cSld name="Divider Yellow Gree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9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ink" showMasterSp="0">
  <p:cSld name="Divider Pi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0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18" name="Google Shape;18;p3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19" name="Google Shape;19;p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706001" y="1662793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06001" y="230521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2" type="body"/>
          </p:nvPr>
        </p:nvSpPr>
        <p:spPr>
          <a:xfrm>
            <a:off x="706001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9265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printer-friendly" showMasterSp="0">
  <p:cSld name="Title Slide printer-friend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500784" y="442000"/>
            <a:ext cx="8192173" cy="5456923"/>
            <a:chOff x="500784" y="442000"/>
            <a:chExt cx="8192173" cy="5456923"/>
          </a:xfrm>
        </p:grpSpPr>
        <p:sp>
          <p:nvSpPr>
            <p:cNvPr id="30" name="Google Shape;30;p5"/>
            <p:cNvSpPr/>
            <p:nvPr/>
          </p:nvSpPr>
          <p:spPr>
            <a:xfrm>
              <a:off x="500784" y="1646968"/>
              <a:ext cx="7150604" cy="4251955"/>
            </a:xfrm>
            <a:prstGeom prst="rect">
              <a:avLst/>
            </a:prstGeom>
            <a:noFill/>
            <a:ln cap="flat" cmpd="sng" w="1016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31" name="Google Shape;31;p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" name="Google Shape;32;p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subTitle"/>
          </p:nvPr>
        </p:nvSpPr>
        <p:spPr>
          <a:xfrm>
            <a:off x="701675" y="2305339"/>
            <a:ext cx="6400800" cy="1593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80"/>
              <a:buNone/>
              <a:defRPr b="1" sz="2400">
                <a:solidFill>
                  <a:srgbClr val="F2A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 Image" showMasterSp="0">
  <p:cSld name="Title Slide w Imag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5H77N.jpg" id="36" name="Google Shape;36;p6"/>
          <p:cNvPicPr preferRelativeResize="0"/>
          <p:nvPr/>
        </p:nvPicPr>
        <p:blipFill rotWithShape="1">
          <a:blip r:embed="rId2">
            <a:alphaModFix/>
          </a:blip>
          <a:srcRect b="4568" l="983" r="335" t="7312"/>
          <a:stretch/>
        </p:blipFill>
        <p:spPr>
          <a:xfrm>
            <a:off x="477352" y="1621329"/>
            <a:ext cx="7232339" cy="43055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MH_vertical logo.png" id="37" name="Google Shape;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2912" y="442000"/>
            <a:ext cx="1650045" cy="10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idx="1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/>
        </p:nvSpPr>
        <p:spPr>
          <a:xfrm>
            <a:off x="8250090" y="229688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4585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111126" y="1754187"/>
            <a:ext cx="7143749" cy="2913061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" name="Google Shape;41;p6"/>
          <p:cNvSpPr txBox="1"/>
          <p:nvPr/>
        </p:nvSpPr>
        <p:spPr>
          <a:xfrm>
            <a:off x="730190" y="4435419"/>
            <a:ext cx="4704386" cy="21575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Transparent" showMasterSp="0">
  <p:cSld name="Title Slide Transpar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e copy.jpg" id="45" name="Google Shape;4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3431"/>
            <a:ext cx="7302500" cy="60045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7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47" name="Google Shape;47;p7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>
                <a:alpha val="8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48" name="Google Shape;48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7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7"/>
          <p:cNvSpPr txBox="1"/>
          <p:nvPr/>
        </p:nvSpPr>
        <p:spPr>
          <a:xfrm>
            <a:off x="730189" y="4435420"/>
            <a:ext cx="4741737" cy="227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Gray" showMasterSp="0">
  <p:cSld name="Title and Content Gray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318213"/>
            <a:ext cx="68580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libri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" type="body"/>
          </p:nvPr>
        </p:nvSpPr>
        <p:spPr>
          <a:xfrm>
            <a:off x="457200" y="1288647"/>
            <a:ext cx="6858000" cy="4662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 w.png"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8573" y="6398708"/>
            <a:ext cx="1917646" cy="349137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457200" y="1146175"/>
            <a:ext cx="399415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457200" y="1785937"/>
            <a:ext cx="399415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4" name="Google Shape;64;p9"/>
          <p:cNvSpPr txBox="1"/>
          <p:nvPr>
            <p:ph idx="3" type="body"/>
          </p:nvPr>
        </p:nvSpPr>
        <p:spPr>
          <a:xfrm>
            <a:off x="4686300" y="1146175"/>
            <a:ext cx="40005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" name="Google Shape;65;p9"/>
          <p:cNvSpPr txBox="1"/>
          <p:nvPr>
            <p:ph idx="4" type="body"/>
          </p:nvPr>
        </p:nvSpPr>
        <p:spPr>
          <a:xfrm>
            <a:off x="4686300" y="1785937"/>
            <a:ext cx="400050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-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824799" y="6399660"/>
            <a:ext cx="1912424" cy="348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hmhco.com/content/science/scidim_ca/g9_12/teacher/epub/hmh_scidmns20ca_912_livsys_teacher/OPS/s9ml/glossary.xhtml#key-33ff4erf8fdbww22f4g5e789fdgrtr66bsfggf56h" TargetMode="External"/><Relationship Id="rId4" Type="http://schemas.openxmlformats.org/officeDocument/2006/relationships/hyperlink" Target="https://www.hmhco.com/content/science/sciencedimensions/na/gr9-12/ete_biology_9780544535855_/book_pages/OPS/s9ml/glossary.xhtml#key-organism" TargetMode="External"/><Relationship Id="rId5" Type="http://schemas.openxmlformats.org/officeDocument/2006/relationships/hyperlink" Target="https://www.hmhco.com/content/science/sciencedimensions/na/gr9-12/ete_biology_9780544535855_/book_pages/OPS/s9ml/glossary.xhtml#key-07d5cc6e1a104d7daae59e0af13e17b7" TargetMode="External"/><Relationship Id="rId6" Type="http://schemas.openxmlformats.org/officeDocument/2006/relationships/hyperlink" Target="https://www.hmhco.com/content/science/sciencedimensions/na/gr9-12/ete_biology_9780544535855_/book_pages/OPS/s9ml/glossary.xhtml#key-5b814d5271174fa0b7e1276b51b4be8yh" TargetMode="External"/><Relationship Id="rId7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hyperlink" Target="https://www.hmhco.com/content/science/sciencedimensions/na/gr9-12/ete_biology_9780544535855_/book_pages/OPS/s9ml/glossary.xhtml#key-itissnowinginberlinpassword12345456778900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20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hyperlink" Target="https://www.hmhco.com/content/science/scidim_ca/g9_12/teacher/epub/hmh_scidmns20ca_912_livsys_teacher/OPS/s9ml/glossary.xhtml#key-3af3e6e212874baf8a74160c95e047b6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hmhco.com/content/science/scidim_ca/g9_12/teacher/epub/hmh_scidmns20ca_912_livsys_teacher/OPS/s9ml/glossary.xhtml#key-model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627723" y="178723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Biology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Unit 1: The Living Systems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Lesson 1: Life in the Earth System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6" name="Google Shape;216;p30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800"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7" name="Google Shape;217;p30"/>
          <p:cNvSpPr/>
          <p:nvPr/>
        </p:nvSpPr>
        <p:spPr>
          <a:xfrm>
            <a:off x="457200" y="1460964"/>
            <a:ext cx="8415866" cy="27084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Develop a short list of systems that you think biologists would want to model.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Choose one system from your list, and develop a plan for how you would model it.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8" name="Google Shape;218;p30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descr="A drawing of a person&#10;&#10;Description automatically generated" id="219" name="Google Shape;21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1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228" name="Google Shape;228;p31"/>
          <p:cNvSpPr/>
          <p:nvPr/>
        </p:nvSpPr>
        <p:spPr>
          <a:xfrm>
            <a:off x="621216" y="1843950"/>
            <a:ext cx="7901568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We can apply systems thinking to biology.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Systems biology studies biological systems as an integrated whole.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 </a:t>
            </a:r>
            <a:r>
              <a:rPr b="1" lang="en-US" sz="2500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emergent property 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is a property that is a system but that has its components do not have; the sum is greater than the parts.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9" name="Google Shape;229;p31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7" name="Google Shape;237;p32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238" name="Google Shape;238;p32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sp>
        <p:nvSpPr>
          <p:cNvPr id="239" name="Google Shape;239;p32"/>
          <p:cNvSpPr txBox="1"/>
          <p:nvPr/>
        </p:nvSpPr>
        <p:spPr>
          <a:xfrm>
            <a:off x="311099" y="1671831"/>
            <a:ext cx="8077200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Describe how different types of models could be used to research a disease. Make a list of questions you would ask. Categorize your questions into different fields of science that might be involved in the research.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240" name="Google Shape;24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8" name="Google Shape;248;p33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The Earth System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9" name="Google Shape;249;p33"/>
          <p:cNvSpPr/>
          <p:nvPr/>
        </p:nvSpPr>
        <p:spPr>
          <a:xfrm>
            <a:off x="5672667" y="1372216"/>
            <a:ext cx="3200399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system model shown organizes the Earth system into four interconnected systems, or spheres: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geosphere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hydrosphere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biosphere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atmosphere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0" name="Google Shape;250;p33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33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id="252" name="Google Shape;25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370" y="1377398"/>
            <a:ext cx="5395038" cy="4316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34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The Earth System</a:t>
            </a:r>
            <a:endParaRPr/>
          </a:p>
        </p:txBody>
      </p:sp>
      <p:sp>
        <p:nvSpPr>
          <p:cNvPr id="261" name="Google Shape;261;p34"/>
          <p:cNvSpPr/>
          <p:nvPr/>
        </p:nvSpPr>
        <p:spPr>
          <a:xfrm>
            <a:off x="364067" y="1405546"/>
            <a:ext cx="8415866" cy="23391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model shows the biosphere in the middle of the diagram with arrows connecting it to the other spheres.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Why is the biosphere depicted this way?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2" name="Google Shape;262;p34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descr="A drawing of a person&#10;&#10;Description automatically generated" id="263" name="Google Shape;26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35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The Earth System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5404387" y="1253613"/>
            <a:ext cx="3525898" cy="4201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 </a:t>
            </a:r>
            <a:r>
              <a:rPr b="1" lang="en-US" sz="24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ecosystem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includes nonliving and living things, or </a:t>
            </a:r>
            <a:r>
              <a:rPr b="1" lang="en-US" sz="24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organisms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, in a given area.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living components in an ecosystem are called </a:t>
            </a:r>
            <a:r>
              <a:rPr b="1" lang="en-US" sz="24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biotic factors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. The nonliving components of ecosystems are </a:t>
            </a:r>
            <a:r>
              <a:rPr b="1" lang="en-US" sz="24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abiotic factors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. 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3" name="Google Shape;273;p35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4" name="Google Shape;274;p35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id="275" name="Google Shape;275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3715" y="1633067"/>
            <a:ext cx="4862724" cy="3591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The Earth System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Hands-On Lab: Life Under a Microscope</a:t>
            </a:r>
            <a:endParaRPr/>
          </a:p>
        </p:txBody>
      </p:sp>
      <p:sp>
        <p:nvSpPr>
          <p:cNvPr id="283" name="Google Shape;283;p3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p36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5" name="Google Shape;285;p36"/>
          <p:cNvSpPr txBox="1"/>
          <p:nvPr/>
        </p:nvSpPr>
        <p:spPr>
          <a:xfrm>
            <a:off x="2514599" y="2033765"/>
            <a:ext cx="431430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Observe pond water under a microscope and determine whether items are living or nonliving based on their observable characteristics.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id="287" name="Google Shape;28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5" name="Google Shape;295;p37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The Earth System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296" name="Google Shape;296;p37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7" name="Google Shape;29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996" y="1521959"/>
            <a:ext cx="5367867" cy="4773927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7"/>
          <p:cNvSpPr/>
          <p:nvPr/>
        </p:nvSpPr>
        <p:spPr>
          <a:xfrm>
            <a:off x="6045200" y="1506479"/>
            <a:ext cx="2827866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Scientists use a set of characteristics to define living things.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</a:t>
            </a:r>
            <a:r>
              <a:rPr b="1" lang="en-US" sz="24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Homeostasis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is the maintenance of constant internal conditions in an organism.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9" name="Google Shape;299;p37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7" name="Google Shape;307;p38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The Earth System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308" name="Google Shape;308;p38"/>
          <p:cNvSpPr/>
          <p:nvPr/>
        </p:nvSpPr>
        <p:spPr>
          <a:xfrm>
            <a:off x="-219751" y="5849701"/>
            <a:ext cx="958350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 Venus flytrap plant obtains energy from the sun and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nutrients by consuming insects.</a:t>
            </a:r>
            <a:endParaRPr b="1" sz="20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309" name="Google Shape;30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16431" y="337206"/>
            <a:ext cx="656635" cy="628039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8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id="311" name="Google Shape;311;p38" title="1.1.P.VenusFlytrap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1102" y="1444237"/>
            <a:ext cx="6801950" cy="3969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The Earth System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Hands-On Lab: The Study of Life</a:t>
            </a:r>
            <a:endParaRPr/>
          </a:p>
        </p:txBody>
      </p:sp>
      <p:sp>
        <p:nvSpPr>
          <p:cNvPr id="319" name="Google Shape;319;p3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1" name="Google Shape;321;p39"/>
          <p:cNvSpPr txBox="1"/>
          <p:nvPr/>
        </p:nvSpPr>
        <p:spPr>
          <a:xfrm>
            <a:off x="2514599" y="2033765"/>
            <a:ext cx="431430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Plan and conduct an investigation to determine how different factors affect the number of living things found in a soil sample.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2" name="Google Shape;322;p39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id="323" name="Google Shape;32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6182227" y="993446"/>
            <a:ext cx="2749479" cy="5170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Imagine a company that sells robots like the one shown above. The company makes the claim: "This living machine is the perfect companion." Make a case to either support or refute this claim. How similar are living and nonliving systems?</a:t>
            </a:r>
            <a:endParaRPr/>
          </a:p>
        </p:txBody>
      </p:sp>
      <p:sp>
        <p:nvSpPr>
          <p:cNvPr id="124" name="Google Shape;124;p22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94300" y="5413492"/>
            <a:ext cx="564635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Although the robot in this image is conceptual, robots can be programmed to carry out very complex tasks, such as playing a game of chess.</a:t>
            </a:r>
            <a:endParaRPr/>
          </a:p>
        </p:txBody>
      </p:sp>
      <p:pic>
        <p:nvPicPr>
          <p:cNvPr descr="A drawing of a person&#10;&#10;Description automatically generated" id="126" name="Google Shape;12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099" y="1100673"/>
            <a:ext cx="5646355" cy="4236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1" name="Google Shape;331;p40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Continue Your Exploration</a:t>
            </a:r>
            <a:endParaRPr/>
          </a:p>
        </p:txBody>
      </p:sp>
      <p:sp>
        <p:nvSpPr>
          <p:cNvPr id="332" name="Google Shape;332;p40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3" name="Google Shape;333;p40"/>
          <p:cNvSpPr/>
          <p:nvPr/>
        </p:nvSpPr>
        <p:spPr>
          <a:xfrm>
            <a:off x="311099" y="1366719"/>
            <a:ext cx="8375701" cy="3108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Choose one of the paths below to continue your exploration: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Modeling a System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Viruses: Are They Alive?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Life Under a Microscope</a:t>
            </a:r>
            <a:endParaRPr/>
          </a:p>
        </p:txBody>
      </p:sp>
      <p:sp>
        <p:nvSpPr>
          <p:cNvPr id="334" name="Google Shape;334;p40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1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342" name="Google Shape;342;p4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41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sp>
        <p:nvSpPr>
          <p:cNvPr id="344" name="Google Shape;344;p41"/>
          <p:cNvSpPr/>
          <p:nvPr/>
        </p:nvSpPr>
        <p:spPr>
          <a:xfrm>
            <a:off x="311100" y="2281966"/>
            <a:ext cx="8652790" cy="363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Which properties of systems does the robot have, and which does it not?</a:t>
            </a:r>
            <a:b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Which properties of living things does the robot have, and which does it not?</a:t>
            </a:r>
            <a:b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potential emergent properties could this robot have?</a:t>
            </a:r>
            <a:b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For each of the above questions, include specific examples and evidence to support your claims.</a:t>
            </a:r>
            <a:endParaRPr/>
          </a:p>
        </p:txBody>
      </p:sp>
      <p:sp>
        <p:nvSpPr>
          <p:cNvPr id="345" name="Google Shape;345;p41"/>
          <p:cNvSpPr/>
          <p:nvPr/>
        </p:nvSpPr>
        <p:spPr>
          <a:xfrm>
            <a:off x="376595" y="914354"/>
            <a:ext cx="8521800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Refer to the notes in your Evidence Notebook to help you explain whether or not a robot fits the criteria of a living system. Consider the following questions when developing your explanation:</a:t>
            </a:r>
            <a:endParaRPr/>
          </a:p>
        </p:txBody>
      </p:sp>
      <p:pic>
        <p:nvPicPr>
          <p:cNvPr descr="A drawing of a person&#10;&#10;Description automatically generated" id="346" name="Google Shape;34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2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Image Credits</a:t>
            </a:r>
            <a:endParaRPr/>
          </a:p>
        </p:txBody>
      </p:sp>
      <p:sp>
        <p:nvSpPr>
          <p:cNvPr id="352" name="Google Shape;352;p42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Unit 1 Lesson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i="1" lang="en-US"/>
              <a:t>robot playing chess</a:t>
            </a:r>
            <a:r>
              <a:rPr lang="en-US"/>
              <a:t> ©Blutgruppe/Corbis; </a:t>
            </a:r>
            <a:r>
              <a:rPr i="1" lang="en-US"/>
              <a:t>thermostat</a:t>
            </a:r>
            <a:r>
              <a:rPr lang="en-US"/>
              <a:t> ©iStock/Getty Images Plus/koinseb; </a:t>
            </a:r>
            <a:r>
              <a:rPr i="1" lang="en-US"/>
              <a:t>scuba diver</a:t>
            </a:r>
            <a:r>
              <a:rPr lang="en-US"/>
              <a:t> ©Photographer's Choice RF/Georgette Douwma/Getty Images; </a:t>
            </a:r>
            <a:r>
              <a:rPr i="1" lang="en-US"/>
              <a:t>DNA computer model</a:t>
            </a:r>
            <a:r>
              <a:rPr lang="en-US"/>
              <a:t> Image of PDB entry 3L4V created with Chimera (http://www.rbvi.ucsf.edu/chimera/); </a:t>
            </a:r>
            <a:r>
              <a:rPr i="1" lang="en-US"/>
              <a:t>Venus flytrap with fly</a:t>
            </a:r>
            <a:r>
              <a:rPr lang="en-US"/>
              <a:t> ©Francesco Tomasinelli/Science Source; </a:t>
            </a:r>
            <a:r>
              <a:rPr i="1" lang="en-US"/>
              <a:t>DNA model</a:t>
            </a:r>
            <a:r>
              <a:rPr lang="en-US"/>
              <a:t> ©alice-photo/Shutterstock; </a:t>
            </a:r>
            <a:r>
              <a:rPr i="1" lang="en-US"/>
              <a:t>Venus flytrap video</a:t>
            </a:r>
            <a:r>
              <a:rPr lang="en-US"/>
              <a:t> ©Photolibrary Video/Oxford Scientific Films/Getty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i="1"/>
          </a:p>
        </p:txBody>
      </p:sp>
      <p:sp>
        <p:nvSpPr>
          <p:cNvPr id="353" name="Google Shape;353;p4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51164" y="1043435"/>
            <a:ext cx="5735782" cy="54963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5084618" y="2815452"/>
            <a:ext cx="3747452" cy="3554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Collaborate: What systems could you define in the world around you?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8" name="Google Shape;138;p23"/>
          <p:cNvSpPr/>
          <p:nvPr/>
        </p:nvSpPr>
        <p:spPr>
          <a:xfrm>
            <a:off x="5084618" y="1506385"/>
            <a:ext cx="3652982" cy="2400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 </a:t>
            </a:r>
            <a:r>
              <a:rPr b="1" lang="en-US" sz="25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system</a:t>
            </a:r>
            <a:r>
              <a:rPr lang="en-US" sz="25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 is a set of interacting components considered to be a distinct entity for the purpose of study or understanding.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7" name="Google Shape;147;p2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457200" y="1506385"/>
            <a:ext cx="8280400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ANALYZE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is the boundary of the human body?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is the boundary of a robot?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Compare the inputs and outputs of humans and robots in terms of matter and energy.</a:t>
            </a:r>
            <a:endParaRPr/>
          </a:p>
        </p:txBody>
      </p:sp>
      <p:sp>
        <p:nvSpPr>
          <p:cNvPr id="149" name="Google Shape;149;p24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descr="A drawing of a person&#10;&#10;Description automatically generated" id="150" name="Google Shape;15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4190761" y="2454507"/>
            <a:ext cx="4665372" cy="2369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0" name="Google Shape;160;p25"/>
          <p:cNvSpPr/>
          <p:nvPr/>
        </p:nvSpPr>
        <p:spPr>
          <a:xfrm>
            <a:off x="457201" y="3472509"/>
            <a:ext cx="8229599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</a:rPr>
              <a:t>Feedback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is information from one step of a cycle that acts to change the behavior of a previous step of a cycle.</a:t>
            </a:r>
            <a:endParaRPr/>
          </a:p>
        </p:txBody>
      </p:sp>
      <p:sp>
        <p:nvSpPr>
          <p:cNvPr id="161" name="Google Shape;161;p25"/>
          <p:cNvSpPr/>
          <p:nvPr/>
        </p:nvSpPr>
        <p:spPr>
          <a:xfrm>
            <a:off x="457199" y="1710263"/>
            <a:ext cx="8229600" cy="46782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4C4E50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Boundaries and Components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4C4E50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Inputs and Outputs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4C4E50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Open and Closed Systems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4C4E50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Controls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Is the human body an open, closed or isolated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Is a robot an example of an open, closed, or isolated system?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Systems and System Models</a:t>
            </a:r>
            <a:endParaRPr/>
          </a:p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4190761" y="2454507"/>
            <a:ext cx="466537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926" y="2039009"/>
            <a:ext cx="3417968" cy="241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/>
          <p:nvPr/>
        </p:nvSpPr>
        <p:spPr>
          <a:xfrm>
            <a:off x="4190761" y="1480168"/>
            <a:ext cx="4365981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 thermostat can be used to control the heating ad cooling systems in a home.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Some air conditioners and heaters have a control system called a thermostat.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 thermometer inside the thermostat continually measures the temperature in the room.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339421" y="1651590"/>
            <a:ext cx="8533645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GATHER EVIDENCE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 your interactions with nonliving systems affect your environment?</a:t>
            </a:r>
            <a:endParaRPr/>
          </a:p>
        </p:txBody>
      </p:sp>
      <p:sp>
        <p:nvSpPr>
          <p:cNvPr id="184" name="Google Shape;184;p27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  <p:pic>
        <p:nvPicPr>
          <p:cNvPr descr="A drawing of a person&#10;&#10;Description automatically generated" id="185" name="Google Shape;18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3" name="Google Shape;193;p28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194" name="Google Shape;194;p28"/>
          <p:cNvSpPr/>
          <p:nvPr/>
        </p:nvSpPr>
        <p:spPr>
          <a:xfrm>
            <a:off x="5276043" y="1151454"/>
            <a:ext cx="3568701" cy="4708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scuba diver is a living system. The scuba gear, or self-contained underwater breathing apparatus, is a system of air exchange.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are these systems interacting?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are the inputs and outputs?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99" y="1596969"/>
            <a:ext cx="4626661" cy="4017457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96" name="Google Shape;196;p28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29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 Systems and Systems Models </a:t>
            </a:r>
            <a:br>
              <a:rPr b="1" lang="en-US" sz="28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800"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5" name="Google Shape;205;p29"/>
          <p:cNvSpPr/>
          <p:nvPr/>
        </p:nvSpPr>
        <p:spPr>
          <a:xfrm>
            <a:off x="4351866" y="1460964"/>
            <a:ext cx="4521200" cy="2015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A </a:t>
            </a:r>
            <a:r>
              <a:rPr b="1" lang="en-US" sz="2500" u="sng">
                <a:solidFill>
                  <a:srgbClr val="FF9300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is a pattern, plan, representation, or description designed to show the structure or workings of an object, system, or concept.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6" name="Google Shape;20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60964"/>
            <a:ext cx="3132667" cy="446887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207" name="Google Shape;207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48150" y="3543447"/>
            <a:ext cx="2431633" cy="238639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MH_PPT_TemplateF">
  <a:themeElements>
    <a:clrScheme name="HMH">
      <a:dk1>
        <a:srgbClr val="54585A"/>
      </a:dk1>
      <a:lt1>
        <a:srgbClr val="FFFFFF"/>
      </a:lt1>
      <a:dk2>
        <a:srgbClr val="F2A900"/>
      </a:dk2>
      <a:lt2>
        <a:srgbClr val="898D8D"/>
      </a:lt2>
      <a:accent1>
        <a:srgbClr val="6F83C1"/>
      </a:accent1>
      <a:accent2>
        <a:srgbClr val="CE3D95"/>
      </a:accent2>
      <a:accent3>
        <a:srgbClr val="00A8C8"/>
      </a:accent3>
      <a:accent4>
        <a:srgbClr val="EF4E45"/>
      </a:accent4>
      <a:accent5>
        <a:srgbClr val="B2B935"/>
      </a:accent5>
      <a:accent6>
        <a:srgbClr val="ED2C67"/>
      </a:accent6>
      <a:hlink>
        <a:srgbClr val="F48132"/>
      </a:hlink>
      <a:folHlink>
        <a:srgbClr val="72BE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